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78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1B9"/>
    <a:srgbClr val="1D4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09C1-F18E-435B-BD4D-9214660BE99A}" type="datetimeFigureOut">
              <a:rPr lang="el-GR" smtClean="0"/>
              <a:pPr/>
              <a:t>1/11/2016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E86-3843-4272-A60A-BCEBBC7782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09C1-F18E-435B-BD4D-9214660BE99A}" type="datetimeFigureOut">
              <a:rPr lang="el-GR" smtClean="0"/>
              <a:pPr/>
              <a:t>1/11/2016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E86-3843-4272-A60A-BCEBBC7782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09C1-F18E-435B-BD4D-9214660BE99A}" type="datetimeFigureOut">
              <a:rPr lang="el-GR" smtClean="0"/>
              <a:pPr/>
              <a:t>1/11/2016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E86-3843-4272-A60A-BCEBBC7782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09C1-F18E-435B-BD4D-9214660BE99A}" type="datetimeFigureOut">
              <a:rPr lang="el-GR" smtClean="0"/>
              <a:pPr/>
              <a:t>1/11/2016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E86-3843-4272-A60A-BCEBBC7782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09C1-F18E-435B-BD4D-9214660BE99A}" type="datetimeFigureOut">
              <a:rPr lang="el-GR" smtClean="0"/>
              <a:pPr/>
              <a:t>1/11/2016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E86-3843-4272-A60A-BCEBBC7782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09C1-F18E-435B-BD4D-9214660BE99A}" type="datetimeFigureOut">
              <a:rPr lang="el-GR" smtClean="0"/>
              <a:pPr/>
              <a:t>1/11/2016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E86-3843-4272-A60A-BCEBBC7782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09C1-F18E-435B-BD4D-9214660BE99A}" type="datetimeFigureOut">
              <a:rPr lang="el-GR" smtClean="0"/>
              <a:pPr/>
              <a:t>1/11/2016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E86-3843-4272-A60A-BCEBBC7782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09C1-F18E-435B-BD4D-9214660BE99A}" type="datetimeFigureOut">
              <a:rPr lang="el-GR" smtClean="0"/>
              <a:pPr/>
              <a:t>1/11/2016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E86-3843-4272-A60A-BCEBBC7782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09C1-F18E-435B-BD4D-9214660BE99A}" type="datetimeFigureOut">
              <a:rPr lang="el-GR" smtClean="0"/>
              <a:pPr/>
              <a:t>1/11/2016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E86-3843-4272-A60A-BCEBBC7782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09C1-F18E-435B-BD4D-9214660BE99A}" type="datetimeFigureOut">
              <a:rPr lang="el-GR" smtClean="0"/>
              <a:pPr/>
              <a:t>1/11/2016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E86-3843-4272-A60A-BCEBBC7782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09C1-F18E-435B-BD4D-9214660BE99A}" type="datetimeFigureOut">
              <a:rPr lang="el-GR" smtClean="0"/>
              <a:pPr/>
              <a:t>1/11/2016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E86-3843-4272-A60A-BCEBBC7782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109C1-F18E-435B-BD4D-9214660BE99A}" type="datetimeFigureOut">
              <a:rPr lang="el-GR" smtClean="0"/>
              <a:pPr/>
              <a:t>1/11/2016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D0E86-3843-4272-A60A-BCEBBC77824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el-GR" b="1" dirty="0" smtClean="0">
                <a:solidFill>
                  <a:srgbClr val="1D42FB"/>
                </a:solidFill>
                <a:latin typeface="Arial Black" panose="020B0A04020102020204" pitchFamily="34" charset="0"/>
              </a:rPr>
              <a:t>7</a:t>
            </a:r>
            <a:r>
              <a:rPr lang="el-GR" b="1" baseline="30000" dirty="0" smtClean="0">
                <a:solidFill>
                  <a:srgbClr val="1D42FB"/>
                </a:solidFill>
                <a:latin typeface="Arial Black" panose="020B0A04020102020204" pitchFamily="34" charset="0"/>
              </a:rPr>
              <a:t>ο</a:t>
            </a:r>
            <a:r>
              <a:rPr lang="el-GR" b="1" dirty="0" smtClean="0">
                <a:solidFill>
                  <a:srgbClr val="1D42FB"/>
                </a:solidFill>
                <a:latin typeface="Arial Black" panose="020B0A04020102020204" pitchFamily="34" charset="0"/>
              </a:rPr>
              <a:t>  ΓΥΜΝΑΣΙΟ ΤΡΙΚΑΛΩΝ</a:t>
            </a:r>
            <a:endParaRPr lang="el-GR" b="1" dirty="0">
              <a:solidFill>
                <a:srgbClr val="1D42FB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l-GR" b="1" dirty="0" smtClean="0">
                <a:solidFill>
                  <a:srgbClr val="00B050"/>
                </a:solidFill>
              </a:rPr>
              <a:t>1</a:t>
            </a:r>
            <a:r>
              <a:rPr lang="el-GR" b="1" baseline="30000" dirty="0" smtClean="0">
                <a:solidFill>
                  <a:srgbClr val="00B050"/>
                </a:solidFill>
              </a:rPr>
              <a:t>η</a:t>
            </a:r>
            <a:r>
              <a:rPr lang="el-GR" b="1" dirty="0" smtClean="0">
                <a:solidFill>
                  <a:srgbClr val="00B050"/>
                </a:solidFill>
              </a:rPr>
              <a:t> Νοεμβρίου 2016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179512" y="3717032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smtClean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ΕΝΗΜΕΡΩΣΗ </a:t>
            </a:r>
            <a:r>
              <a:rPr lang="en-US" b="1" smtClean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smtClean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b="1" smtClean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ΓΟΝΕΩΝ ΚΑΙ ΚΗΔΕΜΟΝΩΝ</a:t>
            </a:r>
            <a:endParaRPr lang="el-GR" b="1" dirty="0">
              <a:solidFill>
                <a:srgbClr val="0321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b="1" dirty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Α΄ ΟΜΑΔΑ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691680" y="1600200"/>
            <a:ext cx="576064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900113" indent="-900113" algn="ctr">
              <a:buNone/>
            </a:pPr>
            <a:endParaRPr lang="el-GR" b="1" u="sng" dirty="0" smtClean="0">
              <a:solidFill>
                <a:srgbClr val="1D42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indent="-900113" algn="ctr">
              <a:buNone/>
            </a:pPr>
            <a:r>
              <a:rPr lang="el-GR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  </a:t>
            </a:r>
            <a:r>
              <a:rPr lang="el-GR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τετράμηνο </a:t>
            </a:r>
            <a:r>
              <a:rPr lang="el-G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00113" indent="-900113">
              <a:buNone/>
            </a:pPr>
            <a:endParaRPr lang="el-GR" b="1" dirty="0" smtClean="0">
              <a:solidFill>
                <a:srgbClr val="1D42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indent="-900113">
              <a:buNone/>
            </a:pP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ωριαία  γραπτή δοκιμασία</a:t>
            </a:r>
          </a:p>
          <a:p>
            <a:pPr marL="900113" indent="-900113">
              <a:buNone/>
            </a:pPr>
            <a:endParaRPr lang="el-GR" b="1" dirty="0">
              <a:solidFill>
                <a:srgbClr val="1D42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indent="-900113">
              <a:buNone/>
            </a:pPr>
            <a:endParaRPr lang="el-GR" b="1" dirty="0">
              <a:solidFill>
                <a:srgbClr val="1D42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b="1" dirty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Β΄ ΟΜΑΔΑ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27584" y="1556793"/>
            <a:ext cx="7488832" cy="3888432"/>
          </a:xfrm>
        </p:spPr>
        <p:txBody>
          <a:bodyPr/>
          <a:lstStyle/>
          <a:p>
            <a:pPr marL="0" indent="0" algn="ctr">
              <a:buNone/>
            </a:pPr>
            <a:r>
              <a:rPr lang="el-GR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 τετράμηνο</a:t>
            </a:r>
            <a:r>
              <a:rPr lang="el-G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57188"/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ωριαία γραπτή δοκιμασία</a:t>
            </a:r>
          </a:p>
          <a:p>
            <a:pPr marL="0" indent="0" algn="ctr">
              <a:buNone/>
            </a:pPr>
            <a:endParaRPr lang="el-GR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l-GR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 </a:t>
            </a:r>
            <a:r>
              <a:rPr lang="el-GR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τετράμηνο:</a:t>
            </a:r>
          </a:p>
          <a:p>
            <a:pPr marL="357188"/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ωριαία γραπτή δοκιμασία </a:t>
            </a:r>
            <a:r>
              <a:rPr lang="el-G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μια συνθετική εργασία</a:t>
            </a: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b="1" dirty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Γ΄ ΟΜΑΔΑ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43608" y="1628800"/>
            <a:ext cx="7272808" cy="2548880"/>
          </a:xfrm>
        </p:spPr>
        <p:txBody>
          <a:bodyPr>
            <a:normAutofit/>
          </a:bodyPr>
          <a:lstStyle/>
          <a:p>
            <a:endParaRPr lang="el-GR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Δεν 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υπάρχουν γραπτές ωριαίες δοκιμασίες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b="1" dirty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ΓΡΑΠΤΕΣ ΔΟΚΙΜΑΣΙΕΣ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44725"/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μάθημα την ημέρα</a:t>
            </a:r>
          </a:p>
          <a:p>
            <a:pPr marL="2244725"/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την εβδομάδα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l-GR" b="1" dirty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ΓΡΑΠΤΕΣ ΑΠΟΛΥΤΗΡΙΕΣ ΚΑΙ ΠΡΟΑΓΩΓΙΚΕΣ ΕΞΕΤΑΣΕΙΣ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47664" y="1772816"/>
            <a:ext cx="6059016" cy="3629000"/>
          </a:xfrm>
        </p:spPr>
        <p:txBody>
          <a:bodyPr>
            <a:normAutofit/>
          </a:bodyPr>
          <a:lstStyle/>
          <a:p>
            <a:endParaRPr lang="el-GR" b="1" dirty="0" smtClean="0">
              <a:solidFill>
                <a:srgbClr val="1D42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b="1" dirty="0">
              <a:solidFill>
                <a:srgbClr val="1D42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 1 - 30 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Ιουνίου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b="1" dirty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Α΄ ΠΕΡΙΟΔΟΣ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48471" y="1412776"/>
            <a:ext cx="8229600" cy="1512168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Γραπτές  εξετάσεις στα μαθήματα </a:t>
            </a:r>
          </a:p>
          <a:p>
            <a:pPr marL="1976438" indent="0">
              <a:buNone/>
            </a:pP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 Α΄  ομάδας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467544" y="31123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ΧΡΟΝΟΣ ΕΞΕΤΑΣΗΣ</a:t>
            </a:r>
            <a:endParaRPr lang="el-GR" b="1" dirty="0">
              <a:solidFill>
                <a:srgbClr val="0321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467544" y="4293096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ώρες ανά μάθημα</a:t>
            </a:r>
            <a:endParaRPr lang="en-US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ώρες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τη Νεοελληνική Γλώσσα και Νεοελληνική Γραμματεία</a:t>
            </a:r>
            <a:endParaRPr lang="el-G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b="1" dirty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Β΄ ΠΕΡΙΟΔΟΣ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600201"/>
            <a:ext cx="8640960" cy="2980928"/>
          </a:xfrm>
        </p:spPr>
        <p:txBody>
          <a:bodyPr>
            <a:normAutofit/>
          </a:bodyPr>
          <a:lstStyle/>
          <a:p>
            <a:endParaRPr lang="el-GR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Πρόγραμμα 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υποστηρικτικής διδασκαλίας για τους μαθητές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που 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θα αποτύχουν στις εξετάσεις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(περίπου 5 - 10 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ώρες)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b="1" dirty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Γ΄  ΠΕΡΙΟΔΟΣ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Προφορική και γραπτή επανεξέταση 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μαθητών οι οποίοι απέτυχαν στην Α΄ εξεταστική περίοδο στα μαθήματα της Α΄ ομάδας </a:t>
            </a:r>
            <a:endParaRPr lang="el-GR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Προφορική εξέταση αν έχουν αποτύχει σε μαθήματα της Β΄ και Γ΄ ομάδας</a:t>
            </a:r>
            <a:endParaRPr lang="el-G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l-GR" b="1" dirty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ΚΡΙΝΟΝΤΑΙ ΑΞΙΟΙ ΠΡΟΑΓΩΓΗΣ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1600200"/>
            <a:ext cx="8136904" cy="4525963"/>
          </a:xfrm>
        </p:spPr>
        <p:txBody>
          <a:bodyPr>
            <a:normAutofit/>
          </a:bodyPr>
          <a:lstStyle/>
          <a:p>
            <a:endParaRPr lang="el-GR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Όσοι 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έχουν βαθμό ετήσιας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επίδοσης τουλάχιστον  </a:t>
            </a:r>
            <a:r>
              <a:rPr lang="el-G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κάθε μάθημα</a:t>
            </a:r>
          </a:p>
          <a:p>
            <a:endParaRPr lang="el-G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Όταν έχει γενικό μέσο όρο βαθμών ετήσιας επίδοσης τουλάχιστον </a:t>
            </a:r>
            <a:r>
              <a:rPr lang="el-G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l-G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l-GR" b="1" dirty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ΕΠΑΝΑΛΑΜΒΑΝΟΥΝ ΤΗΝ ΤΑΞΗ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Όσοι 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μαθητές  της Α΄ και Β΄ τάξης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δεν 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πετύχουν </a:t>
            </a:r>
            <a:r>
              <a:rPr lang="el-G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ούτε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 δεύτερη φάση των εξετάσεων του Ιουνίου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l-GR" b="1" dirty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ΕΝΗΜΕΡΩΣΗ </a:t>
            </a:r>
            <a:r>
              <a:rPr lang="en-US" b="1" dirty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b="1" dirty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ΓΟΝΕΩΝ ΚΑΙ ΚΗΔΕΜΟΝΩΝ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628800"/>
            <a:ext cx="8686800" cy="4525963"/>
          </a:xfrm>
        </p:spPr>
        <p:txBody>
          <a:bodyPr/>
          <a:lstStyle/>
          <a:p>
            <a:pPr marL="0" indent="0">
              <a:buNone/>
            </a:pPr>
            <a:endParaRPr lang="el-GR" b="1" dirty="0" smtClean="0">
              <a:solidFill>
                <a:srgbClr val="1D42FB"/>
              </a:solidFill>
            </a:endParaRPr>
          </a:p>
          <a:p>
            <a:pPr marL="0" indent="0">
              <a:buNone/>
            </a:pPr>
            <a:endParaRPr lang="el-GR" b="1" dirty="0">
              <a:solidFill>
                <a:srgbClr val="1D42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l-GR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Θέματα: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Χαρακτηρισμός φοίτησης των μαθητών</a:t>
            </a:r>
          </a:p>
          <a:p>
            <a:pPr marL="0" indent="0">
              <a:buNone/>
            </a:pPr>
            <a:endParaRPr lang="el-GR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 Αλλαγές στο Γυμνάσιο</a:t>
            </a:r>
            <a:endParaRPr lang="el-G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b="1" dirty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ΟΜΩΣ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endParaRPr lang="el-GR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μαθητές της Γ΄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τάξης που δεν πετύχουν </a:t>
            </a:r>
            <a:r>
              <a:rPr lang="el-G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ούτε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 Β΄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φάση των εξετάσεων έχουν τη δυνατότητα να εξεταστούν τον Σεπτέμβριο πριν την έναρξη των μαθημάτων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l-GR" b="1" dirty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ΠΕΡΙΠΤΩΣΗ ΚΛΑΔΙΚΟΥ ΜΑΘΗΜΑΤΟΣ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764904"/>
          </a:xfrm>
        </p:spPr>
        <p:txBody>
          <a:bodyPr>
            <a:normAutofit/>
          </a:bodyPr>
          <a:lstStyle/>
          <a:p>
            <a:endParaRPr lang="el-GR" b="1" dirty="0" smtClean="0">
              <a:solidFill>
                <a:srgbClr val="1D42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Εξετάζονται 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μόνο στο μάθημα που θα αποτύχουν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b="1" dirty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ΒΑΘΜΟΣ ΕΤΗΣΙΑΣ ΕΠΙΔΟΣΗΣ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5576" y="1628800"/>
            <a:ext cx="792088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 smtClean="0">
                <a:solidFill>
                  <a:srgbClr val="1D42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Α΄ ομάδα:</a:t>
            </a:r>
          </a:p>
          <a:p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βαθμός </a:t>
            </a:r>
            <a:r>
              <a:rPr lang="el-G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Α΄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τετραμήνου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βαθμός </a:t>
            </a:r>
            <a:r>
              <a:rPr lang="el-G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Β΄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τετραμήνου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βαθμός </a:t>
            </a:r>
            <a:r>
              <a:rPr lang="el-G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γραπτών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διαιρώντας με το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l-GR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l-GR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Β΄ και Γ΄</a:t>
            </a:r>
            <a:r>
              <a:rPr lang="en-US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ομάδα:</a:t>
            </a:r>
          </a:p>
          <a:p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βαθμός </a:t>
            </a:r>
            <a:r>
              <a:rPr lang="el-G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Α΄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τετραμήνου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βαθμός </a:t>
            </a:r>
            <a:r>
              <a:rPr lang="el-G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Β΄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τετραμήνου διαιρώντας με το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l-G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Ιστοσελίδα σχολείου</a:t>
            </a:r>
            <a:endParaRPr lang="el-G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600" b="1" dirty="0" smtClean="0"/>
              <a:t>7gym-trikal.tri.sch.gr</a:t>
            </a:r>
            <a:endParaRPr lang="el-GR" sz="6600" b="1" dirty="0"/>
          </a:p>
        </p:txBody>
      </p:sp>
    </p:spTree>
    <p:extLst>
      <p:ext uri="{BB962C8B-B14F-4D97-AF65-F5344CB8AC3E}">
        <p14:creationId xmlns:p14="http://schemas.microsoft.com/office/powerpoint/2010/main" val="389529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4157" r="108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Στρογγυλεμένο ορθογώνιο"/>
          <p:cNvSpPr/>
          <p:nvPr/>
        </p:nvSpPr>
        <p:spPr>
          <a:xfrm>
            <a:off x="3203848" y="0"/>
            <a:ext cx="1224136" cy="6926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12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484" t="15198" r="134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91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26976" y="2852936"/>
            <a:ext cx="8229600" cy="96470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Σας ευχαριστούμε για την παρουσία σας.</a:t>
            </a:r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1687216" y="3573016"/>
            <a:ext cx="6840760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None/>
            </a:pPr>
            <a:r>
              <a:rPr lang="el-GR" b="1" dirty="0">
                <a:solidFill>
                  <a:srgbClr val="1D42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Διευθύντρια                         </a:t>
            </a:r>
          </a:p>
          <a:p>
            <a:pPr>
              <a:buFont typeface="Arial" pitchFamily="34" charset="0"/>
              <a:buNone/>
            </a:pPr>
            <a:r>
              <a:rPr lang="el-GR" b="1" dirty="0">
                <a:solidFill>
                  <a:srgbClr val="1D42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l-GR" b="1" dirty="0" smtClean="0">
                <a:solidFill>
                  <a:srgbClr val="1D42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</a:t>
            </a:r>
            <a:endParaRPr lang="el-GR" b="1" dirty="0">
              <a:solidFill>
                <a:srgbClr val="1D42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None/>
            </a:pPr>
            <a:r>
              <a:rPr lang="el-GR" b="1" dirty="0" smtClean="0">
                <a:solidFill>
                  <a:srgbClr val="1D42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l-GR" b="1" dirty="0">
                <a:solidFill>
                  <a:srgbClr val="1D42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l-GR" b="1" dirty="0" smtClean="0">
                <a:solidFill>
                  <a:srgbClr val="1D42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καθηγητές</a:t>
            </a:r>
            <a:endParaRPr lang="el-GR" b="1" dirty="0">
              <a:solidFill>
                <a:srgbClr val="1D42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755576" y="47667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solidFill>
                  <a:srgbClr val="1D42FB"/>
                </a:solidFill>
                <a:latin typeface="Arial Black" panose="020B0A04020102020204" pitchFamily="34" charset="0"/>
              </a:rPr>
              <a:t>7</a:t>
            </a:r>
            <a:r>
              <a:rPr lang="el-GR" b="1" baseline="30000" dirty="0" smtClean="0">
                <a:solidFill>
                  <a:srgbClr val="1D42FB"/>
                </a:solidFill>
                <a:latin typeface="Arial Black" panose="020B0A04020102020204" pitchFamily="34" charset="0"/>
              </a:rPr>
              <a:t>ο</a:t>
            </a:r>
            <a:r>
              <a:rPr lang="el-GR" b="1" dirty="0" smtClean="0">
                <a:solidFill>
                  <a:srgbClr val="1D42FB"/>
                </a:solidFill>
                <a:latin typeface="Arial Black" panose="020B0A04020102020204" pitchFamily="34" charset="0"/>
              </a:rPr>
              <a:t>  ΓΥΜΝΑΣΙΟ ΤΡΙΚΑΛΩΝ</a:t>
            </a:r>
            <a:endParaRPr lang="el-GR" b="1" dirty="0">
              <a:solidFill>
                <a:srgbClr val="1D42FB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l-GR" b="1" dirty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ΔΥΟ </a:t>
            </a:r>
            <a:r>
              <a:rPr lang="en-US" b="1" dirty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ΤΕΤΡΑΜΗΝΑ</a:t>
            </a:r>
            <a:r>
              <a:rPr lang="en-US" b="1" dirty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b="1" dirty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ΔΙΔΑΣΚΑΛΙΑΣ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l-GR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 τετράμηνο</a:t>
            </a:r>
            <a:r>
              <a:rPr lang="el-G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 12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Σεπτεμβρίου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Ιανουαρίου</a:t>
            </a:r>
          </a:p>
          <a:p>
            <a:pPr marL="0" indent="0">
              <a:buNone/>
            </a:pPr>
            <a:endParaRPr lang="el-GR" b="1" dirty="0" smtClean="0">
              <a:solidFill>
                <a:srgbClr val="1D42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l-GR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 </a:t>
            </a:r>
            <a:r>
              <a:rPr lang="el-GR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τετράμηνο</a:t>
            </a:r>
            <a:r>
              <a:rPr lang="el-G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 21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Ιανουαρίου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Μαΐου</a:t>
            </a:r>
            <a:endParaRPr lang="el-G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l-GR" b="1" dirty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ΤΡΕΙΣ ΟΜΑΔΕΣ ΜΑΘΗΜΑΤΩΝ: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9792" y="2492896"/>
            <a:ext cx="3198084" cy="1766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3200" b="1" u="sng">
                <a:solidFill>
                  <a:srgbClr val="1D42FB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l-GR" u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Α΄  ομάδα</a:t>
            </a:r>
            <a:endParaRPr lang="en-US" u="non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u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Β΄  ομάδα</a:t>
            </a:r>
            <a:endParaRPr lang="en-US" u="non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u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Γ΄  ομάδα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b="1" dirty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Α΄  ΟΜΑΔΑ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l-GR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Μαθήματα</a:t>
            </a:r>
            <a:r>
              <a:rPr lang="el-G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l-GR" b="1" dirty="0" smtClean="0">
              <a:solidFill>
                <a:srgbClr val="1D42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Νεοελληνική Γλώσσα και Γραμματεία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 Φυσική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 Μαθηματικά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 Ιστορία</a:t>
            </a:r>
          </a:p>
          <a:p>
            <a:pPr marL="0" indent="0" algn="ctr">
              <a:buNone/>
            </a:pPr>
            <a:endParaRPr lang="el-GR" b="1" dirty="0">
              <a:solidFill>
                <a:srgbClr val="1D42F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b="1" dirty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Β΄ ΟΜΑΔΑ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556792"/>
            <a:ext cx="8352928" cy="51845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Μαθήματα</a:t>
            </a:r>
            <a:r>
              <a:rPr lang="el-G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Αρχαία Ελληνική Γλώσσα και Γραμματεία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Χημεία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Βιολογία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Γεωλογία - Γεωγραφία</a:t>
            </a:r>
            <a:endParaRPr lang="el-G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Κοινωνική και Πολιτική Αγωγή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Θρησκευτικά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 Αγγλικά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8) Δεύτερη ξένη Γλώσσα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9) Οικιακή Οικονομία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b="1" dirty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Γ΄ ΟΜΑΔΑ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259632" y="1772816"/>
            <a:ext cx="6552728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l-GR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Μαθήματα</a:t>
            </a:r>
            <a:r>
              <a:rPr lang="el-G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l-GR" b="1" dirty="0">
              <a:solidFill>
                <a:srgbClr val="1D42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Τεχνολογία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Πληροφορική</a:t>
            </a:r>
            <a:endParaRPr lang="el-G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Μουσική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Καλλιτεχνικά </a:t>
            </a:r>
            <a:endParaRPr lang="el-G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Φυσική Αγωγή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l-GR" b="1" dirty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ΚΡΙΤΗΡΙΑ  ΠΟΥ  ΣΥΝΕΚΤΙΜΩΝΤΑΙ  ΓΙΑ ΤΗΝ ΕΠΙΔΟΣΗ ΤΟΥ ΜΑΘΗΤΗ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132856"/>
            <a:ext cx="8712968" cy="4525963"/>
          </a:xfrm>
        </p:spPr>
        <p:txBody>
          <a:bodyPr/>
          <a:lstStyle/>
          <a:p>
            <a:pPr marL="900113" indent="-900113">
              <a:buNone/>
            </a:pP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 Συνολική συμμετοχή στη διδασκαλία</a:t>
            </a:r>
          </a:p>
          <a:p>
            <a:pPr marL="900113" indent="-900113">
              <a:buNone/>
            </a:pP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 Εργασίες που εκτελεί καθημερινά  (ατομικές ή ομαδικές)</a:t>
            </a:r>
          </a:p>
          <a:p>
            <a:pPr marL="900113" indent="-900113">
              <a:buNone/>
            </a:pP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 Συνθετικές ή </a:t>
            </a:r>
            <a:r>
              <a:rPr lang="el-GR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διαθεματικές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εργασίες</a:t>
            </a:r>
          </a:p>
          <a:p>
            <a:pPr marL="900113" indent="-900113">
              <a:buNone/>
            </a:pP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 Ωριαίες δοκιμασίες</a:t>
            </a:r>
          </a:p>
          <a:p>
            <a:pPr marL="900113" indent="-900113">
              <a:buNone/>
            </a:pP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Ολιγόλεπτες δοκιμασίες</a:t>
            </a: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l-GR" b="1" dirty="0">
                <a:solidFill>
                  <a:srgbClr val="032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ΩΡΙΑΙΕΣ ΓΡΑΠΤΕΣ ΔΟΚΙΜΑΣΙΕΣ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900113" indent="-900113">
              <a:buNone/>
            </a:pPr>
            <a:endParaRPr lang="el-GR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indent="-900113">
              <a:buNone/>
            </a:pP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Προειδοποιημένες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ευρύτερη ενότητα</a:t>
            </a:r>
          </a:p>
          <a:p>
            <a:pPr marL="900113" indent="-900113">
              <a:buNone/>
            </a:pPr>
            <a:endParaRPr lang="el-GR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indent="-900113">
              <a:buNone/>
            </a:pP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Μη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προειδοποιημένες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την ύλη του προηγούμενου μαθήματος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489</Words>
  <Application>Microsoft Office PowerPoint</Application>
  <PresentationFormat>Προβολή στην οθόνη (4:3)</PresentationFormat>
  <Paragraphs>120</Paragraphs>
  <Slides>26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Θέμα του Office</vt:lpstr>
      <vt:lpstr>7ο  ΓΥΜΝΑΣΙΟ ΤΡΙΚΑΛΩΝ</vt:lpstr>
      <vt:lpstr>ΕΝΗΜΕΡΩΣΗ  ΓΟΝΕΩΝ ΚΑΙ ΚΗΔΕΜΟΝΩΝ</vt:lpstr>
      <vt:lpstr>ΔΥΟ  ΤΕΤΡΑΜΗΝΑ   ΔΙΔΑΣΚΑΛΙΑΣ</vt:lpstr>
      <vt:lpstr>ΤΡΕΙΣ ΟΜΑΔΕΣ ΜΑΘΗΜΑΤΩΝ:</vt:lpstr>
      <vt:lpstr>Α΄  ΟΜΑΔΑ</vt:lpstr>
      <vt:lpstr>Β΄ ΟΜΑΔΑ</vt:lpstr>
      <vt:lpstr>Γ΄ ΟΜΑΔΑ</vt:lpstr>
      <vt:lpstr>ΚΡΙΤΗΡΙΑ  ΠΟΥ  ΣΥΝΕΚΤΙΜΩΝΤΑΙ  ΓΙΑ ΤΗΝ ΕΠΙΔΟΣΗ ΤΟΥ ΜΑΘΗΤΗ</vt:lpstr>
      <vt:lpstr>ΩΡΙΑΙΕΣ ΓΡΑΠΤΕΣ ΔΟΚΙΜΑΣΙΕΣ</vt:lpstr>
      <vt:lpstr>Α΄ ΟΜΑΔΑ</vt:lpstr>
      <vt:lpstr>Β΄ ΟΜΑΔΑ </vt:lpstr>
      <vt:lpstr>Γ΄ ΟΜΑΔΑ</vt:lpstr>
      <vt:lpstr>ΓΡΑΠΤΕΣ ΔΟΚΙΜΑΣΙΕΣ</vt:lpstr>
      <vt:lpstr>ΓΡΑΠΤΕΣ ΑΠΟΛΥΤΗΡΙΕΣ ΚΑΙ ΠΡΟΑΓΩΓΙΚΕΣ ΕΞΕΤΑΣΕΙΣ</vt:lpstr>
      <vt:lpstr>Α΄ ΠΕΡΙΟΔΟΣ</vt:lpstr>
      <vt:lpstr>Β΄ ΠΕΡΙΟΔΟΣ</vt:lpstr>
      <vt:lpstr>Γ΄  ΠΕΡΙΟΔΟΣ</vt:lpstr>
      <vt:lpstr>ΚΡΙΝΟΝΤΑΙ ΑΞΙΟΙ ΠΡΟΑΓΩΓΗΣ</vt:lpstr>
      <vt:lpstr>ΕΠΑΝΑΛΑΜΒΑΝΟΥΝ ΤΗΝ ΤΑΞΗ</vt:lpstr>
      <vt:lpstr>ΟΜΩΣ</vt:lpstr>
      <vt:lpstr>ΣΕ ΠΕΡΙΠΤΩΣΗ ΚΛΑΔΙΚΟΥ ΜΑΘΗΜΑΤΟΣ </vt:lpstr>
      <vt:lpstr>ΒΑΘΜΟΣ ΕΤΗΣΙΑΣ ΕΠΙΔΟΣΗΣ</vt:lpstr>
      <vt:lpstr>Ιστοσελίδα σχολείου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7οΓΥΜΝΑΣΙΟ ΤΡΙΚΑΛΩΝ</dc:title>
  <dc:creator>alkis</dc:creator>
  <cp:lastModifiedBy>Miky</cp:lastModifiedBy>
  <cp:revision>67</cp:revision>
  <dcterms:created xsi:type="dcterms:W3CDTF">2016-10-29T06:41:31Z</dcterms:created>
  <dcterms:modified xsi:type="dcterms:W3CDTF">2016-11-01T16:06:53Z</dcterms:modified>
</cp:coreProperties>
</file>